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" charset="1" panose="00000000000000000000"/>
      <p:regular r:id="rId21"/>
    </p:embeddedFont>
    <p:embeddedFont>
      <p:font typeface="O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90" y="0"/>
            <a:ext cx="6002327" cy="8270973"/>
            <a:chOff x="0" y="0"/>
            <a:chExt cx="812800" cy="1120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20007"/>
            </a:xfrm>
            <a:custGeom>
              <a:avLst/>
              <a:gdLst/>
              <a:ahLst/>
              <a:cxnLst/>
              <a:rect r="r" b="b" t="t" l="l"/>
              <a:pathLst>
                <a:path h="1120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20007"/>
                  </a:lnTo>
                  <a:lnTo>
                    <a:pt x="0" y="1120007"/>
                  </a:lnTo>
                  <a:close/>
                </a:path>
              </a:pathLst>
            </a:custGeom>
            <a:blipFill>
              <a:blip r:embed="rId2"/>
              <a:stretch>
                <a:fillRect l="-53411" t="0" r="-534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78033"/>
            <a:ext cx="611563" cy="3808967"/>
            <a:chOff x="0" y="0"/>
            <a:chExt cx="161070" cy="1003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070" cy="1003185"/>
            </a:xfrm>
            <a:custGeom>
              <a:avLst/>
              <a:gdLst/>
              <a:ahLst/>
              <a:cxnLst/>
              <a:rect r="r" b="b" t="t" l="l"/>
              <a:pathLst>
                <a:path h="1003185" w="161070">
                  <a:moveTo>
                    <a:pt x="0" y="0"/>
                  </a:moveTo>
                  <a:lnTo>
                    <a:pt x="161070" y="0"/>
                  </a:lnTo>
                  <a:lnTo>
                    <a:pt x="161070" y="1003185"/>
                  </a:lnTo>
                  <a:lnTo>
                    <a:pt x="0" y="1003185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61070" cy="993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01919" y="3041528"/>
            <a:ext cx="5694796" cy="151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84"/>
              </a:lnSpc>
            </a:pPr>
            <a:r>
              <a:rPr lang="en-US" sz="8846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ZILLOW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419" y="7676843"/>
            <a:ext cx="4188807" cy="33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668"/>
              </a:lnSpc>
            </a:pPr>
            <a:r>
              <a:rPr lang="en-US" b="true" sz="2300" spc="-6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 Sravya Bhaskara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676437" y="0"/>
            <a:ext cx="611563" cy="3808967"/>
            <a:chOff x="0" y="0"/>
            <a:chExt cx="161070" cy="10031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070" cy="1003185"/>
            </a:xfrm>
            <a:custGeom>
              <a:avLst/>
              <a:gdLst/>
              <a:ahLst/>
              <a:cxnLst/>
              <a:rect r="r" b="b" t="t" l="l"/>
              <a:pathLst>
                <a:path h="1003185" w="161070">
                  <a:moveTo>
                    <a:pt x="0" y="0"/>
                  </a:moveTo>
                  <a:lnTo>
                    <a:pt x="161070" y="0"/>
                  </a:lnTo>
                  <a:lnTo>
                    <a:pt x="161070" y="1003185"/>
                  </a:lnTo>
                  <a:lnTo>
                    <a:pt x="0" y="1003185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61070" cy="993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73139" y="4941134"/>
            <a:ext cx="5179368" cy="41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b="true" sz="2796" spc="-83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Zillow’s Home Value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32412" y="270041"/>
            <a:ext cx="7440395" cy="4873459"/>
          </a:xfrm>
          <a:custGeom>
            <a:avLst/>
            <a:gdLst/>
            <a:ahLst/>
            <a:cxnLst/>
            <a:rect r="r" b="b" t="t" l="l"/>
            <a:pathLst>
              <a:path h="4873459" w="7440395">
                <a:moveTo>
                  <a:pt x="0" y="0"/>
                </a:moveTo>
                <a:lnTo>
                  <a:pt x="7440395" y="0"/>
                </a:lnTo>
                <a:lnTo>
                  <a:pt x="7440395" y="4873459"/>
                </a:lnTo>
                <a:lnTo>
                  <a:pt x="0" y="487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653008"/>
            <a:ext cx="8017219" cy="4239104"/>
          </a:xfrm>
          <a:custGeom>
            <a:avLst/>
            <a:gdLst/>
            <a:ahLst/>
            <a:cxnLst/>
            <a:rect r="r" b="b" t="t" l="l"/>
            <a:pathLst>
              <a:path h="4239104" w="8017219">
                <a:moveTo>
                  <a:pt x="0" y="0"/>
                </a:moveTo>
                <a:lnTo>
                  <a:pt x="8017219" y="0"/>
                </a:lnTo>
                <a:lnTo>
                  <a:pt x="8017219" y="4239105"/>
                </a:lnTo>
                <a:lnTo>
                  <a:pt x="0" y="423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4633" y="431401"/>
            <a:ext cx="7553013" cy="143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</a:pPr>
            <a:r>
              <a:rPr lang="en-US" sz="3296" spc="-98" b="true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7. List most popular Heating System Type and Air condition quality type</a:t>
            </a:r>
          </a:p>
          <a:p>
            <a:pPr algn="l">
              <a:lnSpc>
                <a:spcPts val="382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4158" y="3185475"/>
            <a:ext cx="7162752" cy="393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279" indent="-324639" lvl="1">
              <a:lnSpc>
                <a:spcPts val="3488"/>
              </a:lnSpc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Central heating is overwhelmingly preferred (43% properties), indicating a standardization of heating systems.</a:t>
            </a:r>
          </a:p>
          <a:p>
            <a:pPr algn="l">
              <a:lnSpc>
                <a:spcPts val="3488"/>
              </a:lnSpc>
            </a:pPr>
          </a:p>
          <a:p>
            <a:pPr algn="l" marL="649279" indent="-324639" lvl="1">
              <a:lnSpc>
                <a:spcPts val="3488"/>
              </a:lnSpc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Air conditioning is not available for majority of the homes.</a:t>
            </a:r>
          </a:p>
          <a:p>
            <a:pPr algn="l" marL="649279" indent="-324639" lvl="1">
              <a:lnSpc>
                <a:spcPts val="3488"/>
              </a:lnSpc>
              <a:spcBef>
                <a:spcPct val="0"/>
              </a:spcBef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This could reflect regional climates where heating is prioritized over cooling.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470565" y="260119"/>
          <a:ext cx="9595028" cy="4114800"/>
        </p:xfrm>
        <a:graphic>
          <a:graphicData uri="http://schemas.openxmlformats.org/drawingml/2006/table">
            <a:tbl>
              <a:tblPr/>
              <a:tblGrid>
                <a:gridCol w="2389270"/>
                <a:gridCol w="1738600"/>
                <a:gridCol w="1218065"/>
                <a:gridCol w="1218065"/>
                <a:gridCol w="1218065"/>
                <a:gridCol w="1812963"/>
              </a:tblGrid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Min_Value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Max_Value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Bedroom 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Bathroom 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5"/>
                        </a:lnSpc>
                        <a:defRPr/>
                      </a:pPr>
                      <a:r>
                        <a:rPr lang="en-US" sz="2196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509110" y="2223422"/>
            <a:ext cx="5261886" cy="3734159"/>
          </a:xfrm>
          <a:custGeom>
            <a:avLst/>
            <a:gdLst/>
            <a:ahLst/>
            <a:cxnLst/>
            <a:rect r="r" b="b" t="t" l="l"/>
            <a:pathLst>
              <a:path h="3734159" w="5261886">
                <a:moveTo>
                  <a:pt x="0" y="0"/>
                </a:moveTo>
                <a:lnTo>
                  <a:pt x="5261886" y="0"/>
                </a:lnTo>
                <a:lnTo>
                  <a:pt x="5261886" y="3734158"/>
                </a:lnTo>
                <a:lnTo>
                  <a:pt x="0" y="3734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" r="0" b="-13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9110" y="6310005"/>
            <a:ext cx="5261886" cy="3768826"/>
          </a:xfrm>
          <a:custGeom>
            <a:avLst/>
            <a:gdLst/>
            <a:ahLst/>
            <a:cxnLst/>
            <a:rect r="r" b="b" t="t" l="l"/>
            <a:pathLst>
              <a:path h="3768826" w="5261886">
                <a:moveTo>
                  <a:pt x="0" y="0"/>
                </a:moveTo>
                <a:lnTo>
                  <a:pt x="5261886" y="0"/>
                </a:lnTo>
                <a:lnTo>
                  <a:pt x="5261886" y="3768827"/>
                </a:lnTo>
                <a:lnTo>
                  <a:pt x="0" y="3768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633" y="431401"/>
            <a:ext cx="7553013" cy="191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8. What are the distribution statistics of bedroom and bathroom counts in the building table (Min, Q1, Q2, Q3, Max)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880421"/>
            <a:ext cx="8500316" cy="356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237" indent="-296118" lvl="1">
              <a:lnSpc>
                <a:spcPts val="3182"/>
              </a:lnSpc>
              <a:spcBef>
                <a:spcPct val="0"/>
              </a:spcBef>
              <a:buFont typeface="Arial"/>
              <a:buChar char="•"/>
            </a:pPr>
            <a:r>
              <a:rPr lang="en-US" sz="2743" spc="-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Median bedroom and bathroom counts are 4 and 2.5, respectively, suitable for medium-sized families.</a:t>
            </a:r>
          </a:p>
          <a:p>
            <a:pPr algn="l">
              <a:lnSpc>
                <a:spcPts val="3182"/>
              </a:lnSpc>
              <a:spcBef>
                <a:spcPct val="0"/>
              </a:spcBef>
            </a:pPr>
          </a:p>
          <a:p>
            <a:pPr algn="l" marL="592237" indent="-296118" lvl="1">
              <a:lnSpc>
                <a:spcPts val="3182"/>
              </a:lnSpc>
              <a:spcBef>
                <a:spcPct val="0"/>
              </a:spcBef>
              <a:buFont typeface="Arial"/>
              <a:buChar char="•"/>
            </a:pPr>
            <a:r>
              <a:rPr lang="en-US" sz="2743" spc="-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Outliers exist with properties having up to 18 bedrooms and 16 bathrooms, indicating luxury or multi-family homes.</a:t>
            </a:r>
          </a:p>
          <a:p>
            <a:pPr algn="l">
              <a:lnSpc>
                <a:spcPts val="3182"/>
              </a:lnSpc>
              <a:spcBef>
                <a:spcPct val="0"/>
              </a:spcBef>
            </a:pPr>
          </a:p>
          <a:p>
            <a:pPr algn="l" marL="592237" indent="-296118" lvl="1">
              <a:lnSpc>
                <a:spcPts val="3182"/>
              </a:lnSpc>
              <a:spcBef>
                <a:spcPct val="0"/>
              </a:spcBef>
              <a:buFont typeface="Arial"/>
              <a:buChar char="•"/>
            </a:pPr>
            <a:r>
              <a:rPr lang="en-US" sz="2743" spc="-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Quartile values suggest a skew toward properties with moderate room counts.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9746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8505" y="2130260"/>
            <a:ext cx="9545717" cy="5154687"/>
          </a:xfrm>
          <a:custGeom>
            <a:avLst/>
            <a:gdLst/>
            <a:ahLst/>
            <a:cxnLst/>
            <a:rect r="r" b="b" t="t" l="l"/>
            <a:pathLst>
              <a:path h="5154687" w="9545717">
                <a:moveTo>
                  <a:pt x="0" y="0"/>
                </a:moveTo>
                <a:lnTo>
                  <a:pt x="9545716" y="0"/>
                </a:lnTo>
                <a:lnTo>
                  <a:pt x="9545716" y="5154687"/>
                </a:lnTo>
                <a:lnTo>
                  <a:pt x="0" y="515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633" y="431401"/>
            <a:ext cx="7553013" cy="143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9. Find number of properties and their average price in the top 5% of their city by price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762" y="3183264"/>
            <a:ext cx="7241885" cy="393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941" indent="-323470" lvl="1">
              <a:lnSpc>
                <a:spcPts val="3475"/>
              </a:lnSpc>
              <a:spcBef>
                <a:spcPct val="0"/>
              </a:spcBef>
              <a:buFont typeface="Arial"/>
              <a:buChar char="•"/>
            </a:pPr>
            <a:r>
              <a:rPr lang="en-US" sz="2996" spc="-89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Region 10389 leads with an average top-tier property price of $16.7M, indicating extreme high-value properties</a:t>
            </a:r>
          </a:p>
          <a:p>
            <a:pPr algn="l">
              <a:lnSpc>
                <a:spcPts val="3475"/>
              </a:lnSpc>
              <a:spcBef>
                <a:spcPct val="0"/>
              </a:spcBef>
            </a:pPr>
          </a:p>
          <a:p>
            <a:pPr algn="l" marL="646941" indent="-323470" lvl="1">
              <a:lnSpc>
                <a:spcPts val="3475"/>
              </a:lnSpc>
              <a:spcBef>
                <a:spcPct val="0"/>
              </a:spcBef>
              <a:buFont typeface="Arial"/>
              <a:buChar char="•"/>
            </a:pPr>
            <a:r>
              <a:rPr lang="en-US" sz="2996" spc="-89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Other high-value regions include 12520 ($11.99M) and 38980 ($6.26M), reflecting their premium housing markets.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4948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Region 96127 experienced a 101.32% price increase in 2007, reflecting a boom period.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 2003, prices in the same region dropped by 23.02%, showing significant volatility.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fluctuations highlight market risks and the importance of timing in property investments.</a:t>
              </a:r>
            </a:p>
            <a:p>
              <a:pPr algn="l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4104" y="5643018"/>
            <a:ext cx="7110365" cy="4262291"/>
          </a:xfrm>
          <a:custGeom>
            <a:avLst/>
            <a:gdLst/>
            <a:ahLst/>
            <a:cxnLst/>
            <a:rect r="r" b="b" t="t" l="l"/>
            <a:pathLst>
              <a:path h="4262291" w="7110365">
                <a:moveTo>
                  <a:pt x="0" y="0"/>
                </a:moveTo>
                <a:lnTo>
                  <a:pt x="7110365" y="0"/>
                </a:lnTo>
                <a:lnTo>
                  <a:pt x="7110365" y="4262291"/>
                </a:lnTo>
                <a:lnTo>
                  <a:pt x="0" y="426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9109" y="421876"/>
            <a:ext cx="6640354" cy="4639947"/>
          </a:xfrm>
          <a:custGeom>
            <a:avLst/>
            <a:gdLst/>
            <a:ahLst/>
            <a:cxnLst/>
            <a:rect r="r" b="b" t="t" l="l"/>
            <a:pathLst>
              <a:path h="4639947" w="6640354">
                <a:moveTo>
                  <a:pt x="0" y="0"/>
                </a:moveTo>
                <a:lnTo>
                  <a:pt x="6640354" y="0"/>
                </a:lnTo>
                <a:lnTo>
                  <a:pt x="6640354" y="4639948"/>
                </a:lnTo>
                <a:lnTo>
                  <a:pt x="0" y="463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4633" y="431401"/>
            <a:ext cx="7553013" cy="191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10. Calculate year-over-year price changes for any two cities in california. Consider years from 2000 to 2015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4948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Property type 261 dominates the dataset (79.69%), indicating a strong market preference.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Secondary types like 266 (11.09%) and 246 (3.99%) cater to niche demands.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dominance of a few property types suggests limited diversity in housing options across the dataset.</a:t>
              </a:r>
            </a:p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70585" y="2235091"/>
            <a:ext cx="9636529" cy="5709643"/>
          </a:xfrm>
          <a:custGeom>
            <a:avLst/>
            <a:gdLst/>
            <a:ahLst/>
            <a:cxnLst/>
            <a:rect r="r" b="b" t="t" l="l"/>
            <a:pathLst>
              <a:path h="5709643" w="9636529">
                <a:moveTo>
                  <a:pt x="0" y="0"/>
                </a:moveTo>
                <a:lnTo>
                  <a:pt x="9636530" y="0"/>
                </a:lnTo>
                <a:lnTo>
                  <a:pt x="9636530" y="5709643"/>
                </a:lnTo>
                <a:lnTo>
                  <a:pt x="0" y="5709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633" y="431401"/>
            <a:ext cx="7553013" cy="191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11. What is the percentage share of properties in each property type for the entire dataset, and how does it rank among other types?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93453" y="26933"/>
            <a:ext cx="11294547" cy="10260067"/>
            <a:chOff x="0" y="0"/>
            <a:chExt cx="1003960" cy="912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960" cy="912006"/>
            </a:xfrm>
            <a:custGeom>
              <a:avLst/>
              <a:gdLst/>
              <a:ahLst/>
              <a:cxnLst/>
              <a:rect r="r" b="b" t="t" l="l"/>
              <a:pathLst>
                <a:path h="912006" w="1003960">
                  <a:moveTo>
                    <a:pt x="800760" y="0"/>
                  </a:moveTo>
                  <a:lnTo>
                    <a:pt x="0" y="0"/>
                  </a:lnTo>
                  <a:lnTo>
                    <a:pt x="203200" y="912006"/>
                  </a:lnTo>
                  <a:lnTo>
                    <a:pt x="1003960" y="912006"/>
                  </a:lnTo>
                  <a:lnTo>
                    <a:pt x="800760" y="0"/>
                  </a:lnTo>
                  <a:close/>
                </a:path>
              </a:pathLst>
            </a:custGeom>
            <a:blipFill>
              <a:blip r:embed="rId2"/>
              <a:stretch>
                <a:fillRect l="-18173" t="0" r="-1817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63233" y="4565165"/>
            <a:ext cx="11749775" cy="5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b="true" sz="3996" spc="-11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YOU!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74388"/>
            <a:ext cx="5211550" cy="4941155"/>
            <a:chOff x="0" y="0"/>
            <a:chExt cx="1372589" cy="1301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372589" cy="1291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38225" y="2074388"/>
            <a:ext cx="5211550" cy="4941155"/>
            <a:chOff x="0" y="0"/>
            <a:chExt cx="1372589" cy="1301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72589" cy="1291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47750" y="2074388"/>
            <a:ext cx="5211550" cy="4941155"/>
            <a:chOff x="0" y="0"/>
            <a:chExt cx="1372589" cy="13013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372589" cy="1291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8093" y="2471703"/>
            <a:ext cx="3472765" cy="71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7618" y="2471703"/>
            <a:ext cx="3472765" cy="70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17143" y="2507753"/>
            <a:ext cx="3472765" cy="70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1729" y="3526171"/>
            <a:ext cx="4610109" cy="233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8"/>
              </a:lnSpc>
            </a:pP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Zillow competition from kaggle</a:t>
            </a: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Housing details of states in US</a:t>
            </a: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Purpose: Analyze property trends, regional values, and patterns to gain insights into the U.S. housing market.</a:t>
            </a:r>
          </a:p>
          <a:p>
            <a:pPr algn="just">
              <a:lnSpc>
                <a:spcPts val="208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987227" y="3584896"/>
            <a:ext cx="4313546" cy="182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The dataset, sourced from Zillow, provides real estate property details, including tax, building features, and regional information, aimed at analyzing property trends, regional values, and characteristic patterns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6752" y="3456309"/>
            <a:ext cx="4313546" cy="274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10000 rows in core tables</a:t>
            </a: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~ 40 columns combining all tables</a:t>
            </a: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Two Groups </a:t>
            </a:r>
          </a:p>
          <a:p>
            <a:pPr algn="just" marL="906777" indent="-302259" lvl="2">
              <a:lnSpc>
                <a:spcPts val="2435"/>
              </a:lnSpc>
              <a:buFont typeface="Arial"/>
              <a:buChar char="⚬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Core Tables</a:t>
            </a:r>
          </a:p>
          <a:p>
            <a:pPr algn="just" marL="906777" indent="-302259" lvl="2">
              <a:lnSpc>
                <a:spcPts val="2435"/>
              </a:lnSpc>
              <a:buFont typeface="Arial"/>
              <a:buChar char="⚬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Look up Tables</a:t>
            </a:r>
          </a:p>
          <a:p>
            <a:pPr algn="just" marL="453388" indent="-226694" lvl="1">
              <a:lnSpc>
                <a:spcPts val="2435"/>
              </a:lnSpc>
              <a:buFont typeface="Arial"/>
              <a:buChar char="•"/>
            </a:pPr>
            <a:r>
              <a:rPr lang="en-US" sz="2099" spc="-62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Primary Key for Core Tables: Parcelid</a:t>
            </a:r>
          </a:p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7561"/>
            <a:ext cx="11749775" cy="5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b="true" sz="3996" spc="-11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54015" y="0"/>
            <a:ext cx="833985" cy="10287000"/>
            <a:chOff x="0" y="0"/>
            <a:chExt cx="21965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6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965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851382"/>
            <a:ext cx="7463546" cy="7406918"/>
            <a:chOff x="0" y="0"/>
            <a:chExt cx="1303312" cy="1293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3312" cy="1293423"/>
            </a:xfrm>
            <a:custGeom>
              <a:avLst/>
              <a:gdLst/>
              <a:ahLst/>
              <a:cxnLst/>
              <a:rect r="r" b="b" t="t" l="l"/>
              <a:pathLst>
                <a:path h="1293423" w="1303312">
                  <a:moveTo>
                    <a:pt x="0" y="0"/>
                  </a:moveTo>
                  <a:lnTo>
                    <a:pt x="1303312" y="0"/>
                  </a:lnTo>
                  <a:lnTo>
                    <a:pt x="1303312" y="1293423"/>
                  </a:lnTo>
                  <a:lnTo>
                    <a:pt x="0" y="1293423"/>
                  </a:lnTo>
                  <a:close/>
                </a:path>
              </a:pathLst>
            </a:custGeom>
            <a:blipFill>
              <a:blip r:embed="rId2"/>
              <a:stretch>
                <a:fillRect l="-24477" t="0" r="-2447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81557" y="1804053"/>
            <a:ext cx="7354447" cy="686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b="true" sz="3996" spc="-11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Tables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Property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Building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Pool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Region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Price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Yard Table</a:t>
            </a:r>
          </a:p>
          <a:p>
            <a:pPr algn="l">
              <a:lnSpc>
                <a:spcPts val="3475"/>
              </a:lnSpc>
            </a:pPr>
          </a:p>
          <a:p>
            <a:pPr algn="l">
              <a:lnSpc>
                <a:spcPts val="4635"/>
              </a:lnSpc>
            </a:pPr>
            <a:r>
              <a:rPr lang="en-US" b="true" sz="3996" spc="-11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Look up Tables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Building Quality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Air Conditioning Quality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Heating System Quality Table</a:t>
            </a:r>
          </a:p>
          <a:p>
            <a:pPr algn="l" marL="646941" indent="-323470" lvl="1">
              <a:lnSpc>
                <a:spcPts val="3475"/>
              </a:lnSpc>
              <a:buFont typeface="Arial"/>
              <a:buChar char="•"/>
            </a:pPr>
            <a:r>
              <a:rPr lang="en-US" sz="2996" spc="-89">
                <a:solidFill>
                  <a:srgbClr val="405D72"/>
                </a:solidFill>
                <a:latin typeface="Open Sans"/>
                <a:ea typeface="Open Sans"/>
                <a:cs typeface="Open Sans"/>
                <a:sym typeface="Open Sans"/>
              </a:rPr>
              <a:t>Pool Quality Table</a:t>
            </a:r>
          </a:p>
          <a:p>
            <a:pPr algn="l">
              <a:lnSpc>
                <a:spcPts val="3475"/>
              </a:lnSpc>
            </a:pPr>
          </a:p>
          <a:p>
            <a:pPr algn="ctr">
              <a:lnSpc>
                <a:spcPts val="34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7561"/>
            <a:ext cx="11749775" cy="5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5"/>
              </a:lnSpc>
              <a:spcBef>
                <a:spcPct val="0"/>
              </a:spcBef>
            </a:pPr>
            <a:r>
              <a:rPr lang="en-US" b="true" sz="3996" spc="-119">
                <a:solidFill>
                  <a:srgbClr val="405D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 OF TABLES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4948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Counties with zip 96389, 96379, and 96346 show more preference for pools.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Counties with zip 34278 prefers fireplaces a lot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Regions with both features may indicate a trend toward luxury preferences, though data is sparse.</a:t>
              </a:r>
            </a:p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0431" y="1028700"/>
            <a:ext cx="5987929" cy="3302829"/>
          </a:xfrm>
          <a:custGeom>
            <a:avLst/>
            <a:gdLst/>
            <a:ahLst/>
            <a:cxnLst/>
            <a:rect r="r" b="b" t="t" l="l"/>
            <a:pathLst>
              <a:path h="3302829" w="5987929">
                <a:moveTo>
                  <a:pt x="0" y="0"/>
                </a:moveTo>
                <a:lnTo>
                  <a:pt x="5987929" y="0"/>
                </a:lnTo>
                <a:lnTo>
                  <a:pt x="5987929" y="3302829"/>
                </a:lnTo>
                <a:lnTo>
                  <a:pt x="0" y="330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9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0431" y="5884676"/>
            <a:ext cx="5987929" cy="3589449"/>
          </a:xfrm>
          <a:custGeom>
            <a:avLst/>
            <a:gdLst/>
            <a:ahLst/>
            <a:cxnLst/>
            <a:rect r="r" b="b" t="t" l="l"/>
            <a:pathLst>
              <a:path h="3589449" w="5987929">
                <a:moveTo>
                  <a:pt x="0" y="0"/>
                </a:moveTo>
                <a:lnTo>
                  <a:pt x="5987929" y="0"/>
                </a:lnTo>
                <a:lnTo>
                  <a:pt x="5987929" y="3589448"/>
                </a:lnTo>
                <a:lnTo>
                  <a:pt x="0" y="3589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129" y="482222"/>
            <a:ext cx="7494321" cy="2576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3012" spc="-90" b="true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Give counts of following for the properties for each region, to understand which regions prefer pools and fireplaces</a:t>
            </a:r>
          </a:p>
          <a:p>
            <a:pPr algn="l" marL="1300873" indent="-433624" lvl="2">
              <a:lnSpc>
                <a:spcPts val="3494"/>
              </a:lnSpc>
              <a:buAutoNum type="alphaLcPeriod" startAt="1"/>
            </a:pPr>
            <a:r>
              <a:rPr lang="en-US" b="true" sz="3012" spc="-90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Pool Count</a:t>
            </a:r>
          </a:p>
          <a:p>
            <a:pPr algn="l" marL="1300873" indent="-433624" lvl="2">
              <a:lnSpc>
                <a:spcPts val="3494"/>
              </a:lnSpc>
              <a:buAutoNum type="alphaLcPeriod" startAt="1"/>
            </a:pPr>
            <a:r>
              <a:rPr lang="en-US" b="true" sz="3012" spc="-90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Fireplace Count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00039" y="1716224"/>
            <a:ext cx="9332191" cy="5594159"/>
          </a:xfrm>
          <a:custGeom>
            <a:avLst/>
            <a:gdLst/>
            <a:ahLst/>
            <a:cxnLst/>
            <a:rect r="r" b="b" t="t" l="l"/>
            <a:pathLst>
              <a:path h="5594159" w="9332191">
                <a:moveTo>
                  <a:pt x="0" y="0"/>
                </a:moveTo>
                <a:lnTo>
                  <a:pt x="9332191" y="0"/>
                </a:lnTo>
                <a:lnTo>
                  <a:pt x="9332191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158" y="431401"/>
            <a:ext cx="7553013" cy="143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List Average Property Value for each city, to assess the living expenses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158" y="3185475"/>
            <a:ext cx="7162752" cy="306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279" indent="-324639" lvl="1">
              <a:lnSpc>
                <a:spcPts val="3488"/>
              </a:lnSpc>
              <a:spcBef>
                <a:spcPct val="0"/>
              </a:spcBef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City 47913 has the highest average property value ($5.5 million), suggesting higher living expenses.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</a:p>
          <a:p>
            <a:pPr algn="l" marL="649279" indent="-324639" lvl="1">
              <a:lnSpc>
                <a:spcPts val="3488"/>
              </a:lnSpc>
              <a:spcBef>
                <a:spcPct val="0"/>
              </a:spcBef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City 26521 has the lowest average value ($141,000), indicating a more affordable cost of living.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4948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Region 479143 features the largest properties on average (5000 sq. ft.), appealing to families or those desiring more space.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Regions like 41484 have smaller average property sizes (685 sq. ft.), possibly reflecting urban settings.</a:t>
              </a:r>
            </a:p>
            <a:p>
              <a:pPr algn="l">
                <a:lnSpc>
                  <a:spcPts val="347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906730"/>
            <a:ext cx="7857870" cy="5991626"/>
          </a:xfrm>
          <a:custGeom>
            <a:avLst/>
            <a:gdLst/>
            <a:ahLst/>
            <a:cxnLst/>
            <a:rect r="r" b="b" t="t" l="l"/>
            <a:pathLst>
              <a:path h="5991626" w="7857870">
                <a:moveTo>
                  <a:pt x="0" y="0"/>
                </a:moveTo>
                <a:lnTo>
                  <a:pt x="7857870" y="0"/>
                </a:lnTo>
                <a:lnTo>
                  <a:pt x="7857870" y="5991625"/>
                </a:lnTo>
                <a:lnTo>
                  <a:pt x="0" y="599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129" y="463172"/>
            <a:ext cx="7344795" cy="217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732" spc="-111" b="true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List Average Property Size for each region, what is the trend looking like?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4948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Properties labeled "Worst" surprisingly have the highest average value ($3.93M), possibly due to unique features or land value.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Other high-value categories include "Very poor" ($2.27M) and "Bad" ($1.67M), suggesting specific demand for rare or premium features.</a:t>
              </a:r>
            </a:p>
            <a:p>
              <a:pPr algn="l">
                <a:lnSpc>
                  <a:spcPts val="3475"/>
                </a:lnSpc>
              </a:pPr>
            </a:p>
            <a:p>
              <a:pPr algn="l" marL="646941" indent="-323470" lvl="1">
                <a:lnSpc>
                  <a:spcPts val="3475"/>
                </a:lnSpc>
                <a:buFont typeface="Arial"/>
                <a:buChar char="•"/>
              </a:pPr>
              <a:r>
                <a:rPr lang="en-US" sz="2996" spc="-8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Lower-quality descriptions like "Below average" are significantly more affordable ($642K), catering to budget-conscious buyers.</a:t>
              </a:r>
            </a:p>
            <a:p>
              <a:pPr algn="l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28307" y="1832487"/>
            <a:ext cx="8430993" cy="5880618"/>
          </a:xfrm>
          <a:custGeom>
            <a:avLst/>
            <a:gdLst/>
            <a:ahLst/>
            <a:cxnLst/>
            <a:rect r="r" b="b" t="t" l="l"/>
            <a:pathLst>
              <a:path h="5880618" w="8430993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158" y="579683"/>
            <a:ext cx="7553013" cy="143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</a:t>
            </a: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Find Average price for different property types and find premium property types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19473" y="1105433"/>
            <a:ext cx="8552816" cy="5747468"/>
          </a:xfrm>
          <a:custGeom>
            <a:avLst/>
            <a:gdLst/>
            <a:ahLst/>
            <a:cxnLst/>
            <a:rect r="r" b="b" t="t" l="l"/>
            <a:pathLst>
              <a:path h="5747468" w="8552816">
                <a:moveTo>
                  <a:pt x="0" y="0"/>
                </a:moveTo>
                <a:lnTo>
                  <a:pt x="8552816" y="0"/>
                </a:lnTo>
                <a:lnTo>
                  <a:pt x="8552816" y="5747468"/>
                </a:lnTo>
                <a:lnTo>
                  <a:pt x="0" y="5747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633" y="431401"/>
            <a:ext cx="7553013" cy="95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  <a:spcBef>
                <a:spcPct val="0"/>
              </a:spcBef>
            </a:pPr>
            <a:r>
              <a:rPr lang="en-US" b="true" sz="3296" spc="-98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Average Property Tax Rate by County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158" y="3185475"/>
            <a:ext cx="7162752" cy="262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279" indent="-324639" lvl="1">
              <a:lnSpc>
                <a:spcPts val="3488"/>
              </a:lnSpc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County 3101 have the highest average property tax rate (1.37%), indicating a potential influence on affordability</a:t>
            </a:r>
          </a:p>
          <a:p>
            <a:pPr algn="l">
              <a:lnSpc>
                <a:spcPts val="3488"/>
              </a:lnSpc>
            </a:pPr>
          </a:p>
          <a:p>
            <a:pPr algn="l" marL="649279" indent="-324639" lvl="1">
              <a:lnSpc>
                <a:spcPts val="3488"/>
              </a:lnSpc>
              <a:spcBef>
                <a:spcPct val="0"/>
              </a:spcBef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County 2061 and 1286 are on lower end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149486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770107"/>
            <a:ext cx="8176834" cy="5928205"/>
          </a:xfrm>
          <a:custGeom>
            <a:avLst/>
            <a:gdLst/>
            <a:ahLst/>
            <a:cxnLst/>
            <a:rect r="r" b="b" t="t" l="l"/>
            <a:pathLst>
              <a:path h="5928205" w="8176834">
                <a:moveTo>
                  <a:pt x="0" y="0"/>
                </a:moveTo>
                <a:lnTo>
                  <a:pt x="8176834" y="0"/>
                </a:lnTo>
                <a:lnTo>
                  <a:pt x="8176834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633" y="431401"/>
            <a:ext cx="7553013" cy="191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</a:pPr>
            <a:r>
              <a:rPr lang="en-US" sz="3296" spc="-98" b="true">
                <a:solidFill>
                  <a:srgbClr val="FFF8F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What is the average price per square foot for properties by year built (for properties built after 2000)</a:t>
            </a:r>
          </a:p>
          <a:p>
            <a:pPr algn="l">
              <a:lnSpc>
                <a:spcPts val="382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04158" y="3185475"/>
            <a:ext cx="7162752" cy="437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279" indent="-324639" lvl="1">
              <a:lnSpc>
                <a:spcPts val="3488"/>
              </a:lnSpc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Prices per square foot peaked in 2003 at $313.36, followed by a constant trend in subsequent couple of years.</a:t>
            </a:r>
          </a:p>
          <a:p>
            <a:pPr algn="l">
              <a:lnSpc>
                <a:spcPts val="3488"/>
              </a:lnSpc>
            </a:pPr>
          </a:p>
          <a:p>
            <a:pPr algn="l" marL="649279" indent="-324639" lvl="1">
              <a:lnSpc>
                <a:spcPts val="3488"/>
              </a:lnSpc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All time high was in 2014 with $420.87, followed by a decline again</a:t>
            </a:r>
          </a:p>
          <a:p>
            <a:pPr algn="l">
              <a:lnSpc>
                <a:spcPts val="3488"/>
              </a:lnSpc>
            </a:pPr>
          </a:p>
          <a:p>
            <a:pPr algn="l" marL="649279" indent="-324639" lvl="1">
              <a:lnSpc>
                <a:spcPts val="3488"/>
              </a:lnSpc>
              <a:spcBef>
                <a:spcPct val="0"/>
              </a:spcBef>
              <a:buFont typeface="Arial"/>
              <a:buChar char="•"/>
            </a:pPr>
            <a:r>
              <a:rPr lang="en-US" sz="3007" spc="-90">
                <a:solidFill>
                  <a:srgbClr val="FFF8F3"/>
                </a:solidFill>
                <a:latin typeface="Open Sans"/>
                <a:ea typeface="Open Sans"/>
                <a:cs typeface="Open Sans"/>
                <a:sym typeface="Open Sans"/>
              </a:rPr>
              <a:t>Number of total properties has declining trend after reaching its peak in 2006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DAGXRrsmrPc</dc:identifier>
  <dcterms:modified xsi:type="dcterms:W3CDTF">2011-08-01T06:04:30Z</dcterms:modified>
  <cp:revision>1</cp:revision>
  <dc:title>Blue and Cream Modern Real Estate Presentation</dc:title>
</cp:coreProperties>
</file>